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3"/>
  </p:notesMasterIdLst>
  <p:sldIdLst>
    <p:sldId id="256" r:id="rId2"/>
    <p:sldId id="259" r:id="rId3"/>
    <p:sldId id="261" r:id="rId4"/>
    <p:sldId id="275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77" r:id="rId20"/>
    <p:sldId id="27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4669"/>
  </p:normalViewPr>
  <p:slideViewPr>
    <p:cSldViewPr snapToGrid="0" snapToObjects="1">
      <p:cViewPr varScale="1">
        <p:scale>
          <a:sx n="70" d="100"/>
          <a:sy n="70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753EC-A777-7A4B-BF11-6ABE9ED8A99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8D6F-FF85-3E49-9D9F-6AC2F6AE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3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5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4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3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4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5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70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6909/diagrams-and-models.html#ref-seidelmann2018dietary" TargetMode="External"/><Relationship Id="rId2" Type="http://schemas.openxmlformats.org/officeDocument/2006/relationships/hyperlink" Target="http://127.0.0.1:6909/diagrams-and-models.html#ref-doll1994mortal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6EFC99-C9DA-7749-8112-DB66C46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“Thinking about causes”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DEEB2-7C12-F247-B23C-292A7083C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4" y="2172965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309AB4"/>
                </a:solidFill>
              </a:rPr>
              <a:t>Ben Whalley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42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685BE-494D-7747-A505-8FF298D6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731432"/>
            <a:ext cx="871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/>
              <a:t>How strong is the evidence for each link?</a:t>
            </a:r>
          </a:p>
          <a:p>
            <a:r>
              <a:rPr lang="en-US" sz="3600" dirty="0"/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0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3595ACB4-A9BA-D544-A4CE-0C282A8A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sz="3600" dirty="0"/>
              <a:t>Add examples of possible effect-modification/moderation to your diagrams</a:t>
            </a:r>
          </a:p>
          <a:p>
            <a:r>
              <a:rPr lang="en-US" sz="3600" dirty="0"/>
              <a:t>Discuss how likely you think they are</a:t>
            </a:r>
          </a:p>
          <a:p>
            <a:r>
              <a:rPr lang="en-US" sz="3600" dirty="0"/>
              <a:t>How could you collect evidence for this?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8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93735-1645-3A43-A1E6-BE00E15C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9" y="912285"/>
            <a:ext cx="6887633" cy="57396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BAA11F-E7DA-A54C-9977-D4F861CCF38B}"/>
              </a:ext>
            </a:extLst>
          </p:cNvPr>
          <p:cNvSpPr txBox="1">
            <a:spLocks/>
          </p:cNvSpPr>
          <p:nvPr/>
        </p:nvSpPr>
        <p:spPr>
          <a:xfrm>
            <a:off x="581192" y="1142999"/>
            <a:ext cx="3862791" cy="550897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Task 3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Draw out the causal diagram for this plot</a:t>
            </a:r>
          </a:p>
          <a:p>
            <a:r>
              <a:rPr lang="en-US" sz="3600" dirty="0"/>
              <a:t>There are two variables shown in the plot, so include two boxes in your diagram.</a:t>
            </a:r>
          </a:p>
          <a:p>
            <a:r>
              <a:rPr lang="en-US" sz="3600" dirty="0"/>
              <a:t>Use arrows (or not) to explain what you see in the data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072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0263592" cy="3634486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Draw out the causal diagram for this plot</a:t>
            </a:r>
          </a:p>
          <a:p>
            <a:r>
              <a:rPr lang="en-US" sz="3600" dirty="0"/>
              <a:t>Add at least 1 variable (box)</a:t>
            </a:r>
          </a:p>
          <a:p>
            <a:r>
              <a:rPr lang="en-US" sz="3600" dirty="0"/>
              <a:t>Convert any correlations to directed arrows</a:t>
            </a:r>
          </a:p>
          <a:p>
            <a:r>
              <a:rPr lang="en-US" sz="3600" dirty="0"/>
              <a:t>Make your diagram match what you think the ‘true’ state of the world is.</a:t>
            </a:r>
          </a:p>
          <a:p>
            <a:r>
              <a:rPr lang="en-US" sz="3600" dirty="0"/>
              <a:t>What’s happening here? Have you come across other examples?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003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534F-02FC-9745-853A-7BC9E2D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5D50-9DF1-3243-AC0B-4FD0366E0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Experiments make confounding </a:t>
            </a:r>
            <a:r>
              <a:rPr lang="en-US" sz="4000" i="1" dirty="0"/>
              <a:t>impossible</a:t>
            </a:r>
          </a:p>
          <a:p>
            <a:r>
              <a:rPr lang="en-US" sz="4000" dirty="0"/>
              <a:t>Design studies to make it less </a:t>
            </a:r>
            <a:r>
              <a:rPr lang="en-US" sz="4000" i="1" dirty="0"/>
              <a:t>plausible</a:t>
            </a:r>
          </a:p>
          <a:p>
            <a:r>
              <a:rPr lang="en-US" sz="4000" dirty="0"/>
              <a:t>Control for “all</a:t>
            </a:r>
            <a:r>
              <a:rPr lang="en-US" sz="4000" i="1" dirty="0"/>
              <a:t>”</a:t>
            </a:r>
            <a:r>
              <a:rPr lang="en-US" sz="4000" dirty="0"/>
              <a:t> the confounders (and be cautious)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0413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DB87-28BE-D340-A552-95E42A8D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graphical models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536A-1B3C-FA45-9F96-D3169B8B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400" dirty="0"/>
              <a:t>Causal models are mapped to statistical models</a:t>
            </a:r>
          </a:p>
          <a:p>
            <a:r>
              <a:rPr lang="en-US" sz="4400" dirty="0"/>
              <a:t>But! There’s no guarantee our stats test the model of interest (we need to be careful)</a:t>
            </a:r>
          </a:p>
          <a:p>
            <a:r>
              <a:rPr lang="en-US" sz="4400" dirty="0"/>
              <a:t>The inferences we draw are dependent on:</a:t>
            </a:r>
          </a:p>
          <a:p>
            <a:pPr lvl="1"/>
            <a:r>
              <a:rPr lang="en-US" sz="4200" dirty="0"/>
              <a:t>Whether the assumed causal model is correct </a:t>
            </a:r>
          </a:p>
          <a:p>
            <a:pPr lvl="1"/>
            <a:r>
              <a:rPr lang="en-US" sz="4200" dirty="0"/>
              <a:t>That our statistical model match the causal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B8025-3A26-C94A-9D97-DCDA7B9B72A5}"/>
              </a:ext>
            </a:extLst>
          </p:cNvPr>
          <p:cNvSpPr/>
          <p:nvPr/>
        </p:nvSpPr>
        <p:spPr>
          <a:xfrm>
            <a:off x="1219200" y="624067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See Pearl and Mackenzie, 2018 (ref on website)</a:t>
            </a:r>
          </a:p>
        </p:txBody>
      </p:sp>
    </p:spTree>
    <p:extLst>
      <p:ext uri="{BB962C8B-B14F-4D97-AF65-F5344CB8AC3E}">
        <p14:creationId xmlns:p14="http://schemas.microsoft.com/office/powerpoint/2010/main" val="3600934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7A10-DD79-D14E-B42A-94039024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09496" cy="1163220"/>
          </a:xfrm>
        </p:spPr>
        <p:txBody>
          <a:bodyPr/>
          <a:lstStyle/>
          <a:p>
            <a:r>
              <a:rPr lang="en-US" dirty="0"/>
              <a:t>Experiments </a:t>
            </a:r>
            <a:r>
              <a:rPr lang="en-US" i="1" dirty="0"/>
              <a:t>simplify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5CE2-1751-DB4F-A6A6-4E11470B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325831" cy="40416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Experiments simplify a complex model by helping answer a counter-factual question</a:t>
            </a:r>
          </a:p>
          <a:p>
            <a:r>
              <a:rPr lang="en-US" sz="2400" dirty="0"/>
              <a:t>“What would happen if a kept all the variables the same, except for one which I change?</a:t>
            </a:r>
          </a:p>
          <a:p>
            <a:endParaRPr lang="en-US" sz="2400" dirty="0"/>
          </a:p>
          <a:p>
            <a:r>
              <a:rPr lang="en-US" sz="2400" dirty="0"/>
              <a:t>In this way, we can test each link in the chain in turn</a:t>
            </a:r>
          </a:p>
          <a:p>
            <a:r>
              <a:rPr lang="en-US" sz="2400" dirty="0"/>
              <a:t>Science is an iterative activity!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DC05B-CD1D-EF40-86DF-6B2F0EAA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79" y="1104492"/>
            <a:ext cx="5129415" cy="54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52494C-FF80-644F-8A84-300C3F83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75" y="2306451"/>
            <a:ext cx="4280916" cy="455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94C76-5384-204F-BAAD-381E7B80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does the best it can!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A6A68-2B6D-FD44-B79F-6AB48975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6" y="2381008"/>
            <a:ext cx="2592363" cy="275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1A7E-D56C-A74A-897A-802FA7F8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197" y="3311075"/>
            <a:ext cx="3115165" cy="331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9954-2EE8-3A47-96D0-BFF92E38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3" y="2099476"/>
            <a:ext cx="3815179" cy="40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09A3-BBB7-7349-9ADB-3991FCD8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7C8-BF36-5245-A610-4BF529EB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610808" cy="49671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Generate a causal model: say how the world works; entail predictions.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Make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Does our data fit our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8909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364C-7E54-884F-AE87-E57AF708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3CCC-02C3-134D-9B9B-3377D9A3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2" y="2078917"/>
            <a:ext cx="3948136" cy="4197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727F9-E4CC-BF4E-BD30-AE2BCFF2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93" y="1316191"/>
            <a:ext cx="4330014" cy="460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DBFB5-7ECE-9C4C-9106-EF82D299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8" y="2078917"/>
            <a:ext cx="2895265" cy="30782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F0F108-1A8D-964E-9BDF-40EA53527A87}"/>
              </a:ext>
            </a:extLst>
          </p:cNvPr>
          <p:cNvSpPr txBox="1">
            <a:spLocks/>
          </p:cNvSpPr>
          <p:nvPr/>
        </p:nvSpPr>
        <p:spPr>
          <a:xfrm>
            <a:off x="7967474" y="5325581"/>
            <a:ext cx="7543849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cap="none" dirty="0"/>
              <a:t>* You can do this, but it’s tricky</a:t>
            </a:r>
          </a:p>
        </p:txBody>
      </p:sp>
    </p:spTree>
    <p:extLst>
      <p:ext uri="{BB962C8B-B14F-4D97-AF65-F5344CB8AC3E}">
        <p14:creationId xmlns:p14="http://schemas.microsoft.com/office/powerpoint/2010/main" val="329648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1788-26D3-9A46-B6EE-AA703184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C0BA-664C-FB4E-BA21-DEDAB33D2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Doll et al. (</a:t>
            </a:r>
            <a:r>
              <a:rPr lang="en-GB" sz="2000" dirty="0">
                <a:hlinkClick r:id="rId2"/>
              </a:rPr>
              <a:t>1994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Seidelmann</a:t>
            </a:r>
            <a:r>
              <a:rPr lang="en-GB" sz="2000" dirty="0"/>
              <a:t> et al. (</a:t>
            </a:r>
            <a:r>
              <a:rPr lang="en-GB" sz="2000" dirty="0">
                <a:hlinkClick r:id="rId3"/>
              </a:rPr>
              <a:t>2018</a:t>
            </a:r>
            <a:r>
              <a:rPr lang="en-GB" sz="2000" dirty="0"/>
              <a:t>)</a:t>
            </a:r>
          </a:p>
          <a:p>
            <a:endParaRPr lang="en-US" sz="2000" dirty="0"/>
          </a:p>
          <a:p>
            <a:r>
              <a:rPr lang="en-GB" sz="2000" dirty="0"/>
              <a:t>Draw out a causal diagram of all the variables mentioned in the paper</a:t>
            </a:r>
          </a:p>
          <a:p>
            <a:r>
              <a:rPr lang="en-GB" sz="2000" dirty="0"/>
              <a:t>Be sure to add possible confounders or unobserved variables — even if they are not measured or considered by the authors.</a:t>
            </a:r>
          </a:p>
          <a:p>
            <a:r>
              <a:rPr lang="en-GB" sz="2000" dirty="0"/>
              <a:t>How does drawing out the diagram affected your understanding of the results?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58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9152"/>
            <a:ext cx="11029615" cy="363448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Choose an outcome</a:t>
            </a:r>
          </a:p>
          <a:p>
            <a:pPr lvl="1"/>
            <a:r>
              <a:rPr lang="en-GB" sz="3400" dirty="0"/>
              <a:t>Effectiveness of psychotherapy</a:t>
            </a:r>
          </a:p>
          <a:p>
            <a:pPr lvl="1"/>
            <a:r>
              <a:rPr lang="en-GB" sz="3400" dirty="0"/>
              <a:t>Coping with chronic ill health</a:t>
            </a:r>
          </a:p>
          <a:p>
            <a:pPr lvl="1"/>
            <a:r>
              <a:rPr lang="en-GB" sz="3400" dirty="0"/>
              <a:t>Student satisfaction</a:t>
            </a:r>
          </a:p>
          <a:p>
            <a:pPr lvl="1"/>
            <a:endParaRPr lang="en-GB" sz="3400" dirty="0"/>
          </a:p>
          <a:p>
            <a:r>
              <a:rPr lang="en-US" sz="3600" dirty="0"/>
              <a:t>Identify 5 - 6 constructs or variables related to that outcome.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612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E0C1-3F73-4A45-A890-F6A408B0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36E6-6A3C-AA4C-8CBD-119E6870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000" dirty="0"/>
              <a:t>Things we can measure (observations) </a:t>
            </a:r>
          </a:p>
          <a:p>
            <a:pPr>
              <a:buFontTx/>
              <a:buChar char="-"/>
            </a:pPr>
            <a:r>
              <a:rPr lang="en-US" sz="4000" dirty="0"/>
              <a:t>Things that cause other things, even if we can’t measure them (constructs)</a:t>
            </a:r>
          </a:p>
        </p:txBody>
      </p:sp>
    </p:spTree>
    <p:extLst>
      <p:ext uri="{BB962C8B-B14F-4D97-AF65-F5344CB8AC3E}">
        <p14:creationId xmlns:p14="http://schemas.microsoft.com/office/powerpoint/2010/main" val="121697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865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57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A1A26-6C0F-BC4E-85ED-D31FC4BBEB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37467" y="938742"/>
            <a:ext cx="4910138" cy="5632450"/>
          </a:xfrm>
        </p:spPr>
      </p:pic>
    </p:spTree>
    <p:extLst>
      <p:ext uri="{BB962C8B-B14F-4D97-AF65-F5344CB8AC3E}">
        <p14:creationId xmlns:p14="http://schemas.microsoft.com/office/powerpoint/2010/main" val="315014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12B83-6213-A244-BBB0-3D684BA8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6" y="2087563"/>
            <a:ext cx="11893019" cy="22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E26D3B8B-B27A-024C-BCA5-16A8048C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21" y="1439332"/>
            <a:ext cx="3079073" cy="51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4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641"/>
      </a:dk2>
      <a:lt2>
        <a:srgbClr val="E5E8E2"/>
      </a:lt2>
      <a:accent1>
        <a:srgbClr val="824DC3"/>
      </a:accent1>
      <a:accent2>
        <a:srgbClr val="5753BB"/>
      </a:accent2>
      <a:accent3>
        <a:srgbClr val="4D7AC3"/>
      </a:accent3>
      <a:accent4>
        <a:srgbClr val="3B9AB1"/>
      </a:accent4>
      <a:accent5>
        <a:srgbClr val="47B49C"/>
      </a:accent5>
      <a:accent6>
        <a:srgbClr val="3BB166"/>
      </a:accent6>
      <a:hlink>
        <a:srgbClr val="648F2F"/>
      </a:hlink>
      <a:folHlink>
        <a:srgbClr val="7F7F7F"/>
      </a:folHlink>
    </a:clrScheme>
    <a:fontScheme name="Dividend">
      <a:majorFont>
        <a:latin typeface="Bahnschrif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News Gothic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554</Words>
  <Application>Microsoft Macintosh PowerPoint</Application>
  <PresentationFormat>Widescreen</PresentationFormat>
  <Paragraphs>80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Bahnschrift</vt:lpstr>
      <vt:lpstr>Calibri</vt:lpstr>
      <vt:lpstr>News Gothic MT</vt:lpstr>
      <vt:lpstr>Wingdings 2</vt:lpstr>
      <vt:lpstr>DividendVTI</vt:lpstr>
      <vt:lpstr>“Thinking about causes” session</vt:lpstr>
      <vt:lpstr>What are we trying to achieve?</vt:lpstr>
      <vt:lpstr>Task 1</vt:lpstr>
      <vt:lpstr>Variables In a nutshell</vt:lpstr>
      <vt:lpstr>Task 1</vt:lpstr>
      <vt:lpstr>Task 1</vt:lpstr>
      <vt:lpstr>PowerPoint Presentation</vt:lpstr>
      <vt:lpstr>PowerPoint Presentation</vt:lpstr>
      <vt:lpstr>PowerPoint Presentation</vt:lpstr>
      <vt:lpstr>PowerPoint Presentation</vt:lpstr>
      <vt:lpstr>Task 1 </vt:lpstr>
      <vt:lpstr>PowerPoint Presentation</vt:lpstr>
      <vt:lpstr>Task 2</vt:lpstr>
      <vt:lpstr>PowerPoint Presentation</vt:lpstr>
      <vt:lpstr>Task 3</vt:lpstr>
      <vt:lpstr>What to do?</vt:lpstr>
      <vt:lpstr>Why are graphical models important?</vt:lpstr>
      <vt:lpstr>Experiments simplify</vt:lpstr>
      <vt:lpstr>Regression does the best it can!</vt:lpstr>
      <vt:lpstr>Difficult cases</vt:lpstr>
      <vt:lpstr>Real examples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methods 1</dc:title>
  <dc:creator>Ben Whalley</dc:creator>
  <cp:lastModifiedBy>Ben Whalley</cp:lastModifiedBy>
  <cp:revision>45</cp:revision>
  <dcterms:created xsi:type="dcterms:W3CDTF">2019-11-10T17:18:50Z</dcterms:created>
  <dcterms:modified xsi:type="dcterms:W3CDTF">2019-11-12T15:17:59Z</dcterms:modified>
</cp:coreProperties>
</file>